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6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DB7FD3BE-DF07-4221-9994-FD1B3F34B277}" type="datetimeFigureOut">
              <a:rPr lang="en-US" smtClean="0"/>
              <a:t>5/3/2014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536FF3E9-1DDA-40E0-9181-CADB9A9C2F7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FD3BE-DF07-4221-9994-FD1B3F34B277}"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F3E9-1DDA-40E0-9181-CADB9A9C2F7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FD3BE-DF07-4221-9994-FD1B3F34B277}"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F3E9-1DDA-40E0-9181-CADB9A9C2F7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B7FD3BE-DF07-4221-9994-FD1B3F34B277}" type="datetimeFigureOut">
              <a:rPr lang="en-US" smtClean="0"/>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6FF3E9-1DDA-40E0-9181-CADB9A9C2F7A}"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B7FD3BE-DF07-4221-9994-FD1B3F34B277}" type="datetimeFigureOut">
              <a:rPr lang="en-US" smtClean="0"/>
              <a:t>5/3/2014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6FF3E9-1DDA-40E0-9181-CADB9A9C2F7A}"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7FD3BE-DF07-4221-9994-FD1B3F34B277}" type="datetimeFigureOut">
              <a:rPr lang="en-US" smtClean="0"/>
              <a:t>5/3/2014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6FF3E9-1DDA-40E0-9181-CADB9A9C2F7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FD3BE-DF07-4221-9994-FD1B3F34B277}" type="datetimeFigureOut">
              <a:rPr lang="en-US" smtClean="0"/>
              <a:t>5/3/2014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6FF3E9-1DDA-40E0-9181-CADB9A9C2F7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DB7FD3BE-DF07-4221-9994-FD1B3F34B277}" type="datetimeFigureOut">
              <a:rPr lang="en-US" smtClean="0"/>
              <a:t>5/3/2014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536FF3E9-1DDA-40E0-9181-CADB9A9C2F7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DB7FD3BE-DF07-4221-9994-FD1B3F34B277}" type="datetimeFigureOut">
              <a:rPr lang="en-US" smtClean="0"/>
              <a:t>5/3/2014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536FF3E9-1DDA-40E0-9181-CADB9A9C2F7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FD3BE-DF07-4221-9994-FD1B3F34B277}"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F3E9-1DDA-40E0-9181-CADB9A9C2F7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FD3BE-DF07-4221-9994-FD1B3F34B277}"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6FF3E9-1DDA-40E0-9181-CADB9A9C2F7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DB7FD3BE-DF07-4221-9994-FD1B3F34B277}" type="datetimeFigureOut">
              <a:rPr lang="en-US" smtClean="0"/>
              <a:t>5/3/2014</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536FF3E9-1DDA-40E0-9181-CADB9A9C2F7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905000"/>
            <a:ext cx="5723468" cy="1828090"/>
          </a:xfrm>
        </p:spPr>
        <p:txBody>
          <a:bodyPr/>
          <a:lstStyle/>
          <a:p>
            <a:r>
              <a:rPr lang="en-US" dirty="0" smtClean="0"/>
              <a:t>Self vs. Others</a:t>
            </a:r>
            <a:endParaRPr lang="en-US" dirty="0"/>
          </a:p>
        </p:txBody>
      </p:sp>
    </p:spTree>
    <p:extLst>
      <p:ext uri="{BB962C8B-B14F-4D97-AF65-F5344CB8AC3E}">
        <p14:creationId xmlns:p14="http://schemas.microsoft.com/office/powerpoint/2010/main" val="1002641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FF"/>
                </a:solidFill>
              </a:rPr>
              <a:t>Self     </a:t>
            </a:r>
            <a:r>
              <a:rPr lang="en-US" dirty="0"/>
              <a:t>    vs.     </a:t>
            </a:r>
            <a:r>
              <a:rPr lang="en-US" dirty="0">
                <a:solidFill>
                  <a:srgbClr val="009900"/>
                </a:solidFill>
              </a:rPr>
              <a:t>Others</a:t>
            </a:r>
            <a:endParaRPr lang="en-US" dirty="0"/>
          </a:p>
        </p:txBody>
      </p:sp>
      <p:sp>
        <p:nvSpPr>
          <p:cNvPr id="7" name="Content Placeholder 6"/>
          <p:cNvSpPr>
            <a:spLocks noGrp="1"/>
          </p:cNvSpPr>
          <p:nvPr>
            <p:ph sz="quarter" idx="13"/>
          </p:nvPr>
        </p:nvSpPr>
        <p:spPr>
          <a:xfrm>
            <a:off x="1295400" y="1981200"/>
            <a:ext cx="3227832" cy="1905000"/>
          </a:xfrm>
        </p:spPr>
        <p:txBody>
          <a:bodyPr/>
          <a:lstStyle/>
          <a:p>
            <a:r>
              <a:rPr lang="en-US" dirty="0">
                <a:solidFill>
                  <a:srgbClr val="0000FF"/>
                </a:solidFill>
              </a:rPr>
              <a:t>Confident</a:t>
            </a:r>
          </a:p>
          <a:p>
            <a:r>
              <a:rPr lang="en-US" dirty="0">
                <a:solidFill>
                  <a:srgbClr val="0000FF"/>
                </a:solidFill>
              </a:rPr>
              <a:t>Positive</a:t>
            </a:r>
          </a:p>
          <a:p>
            <a:r>
              <a:rPr lang="en-US" dirty="0">
                <a:solidFill>
                  <a:srgbClr val="0000FF"/>
                </a:solidFill>
              </a:rPr>
              <a:t>Passionate</a:t>
            </a:r>
          </a:p>
          <a:p>
            <a:r>
              <a:rPr lang="en-US" dirty="0">
                <a:solidFill>
                  <a:srgbClr val="0000FF"/>
                </a:solidFill>
              </a:rPr>
              <a:t>Honest </a:t>
            </a:r>
          </a:p>
          <a:p>
            <a:endParaRPr lang="en-US" dirty="0"/>
          </a:p>
        </p:txBody>
      </p:sp>
      <p:sp>
        <p:nvSpPr>
          <p:cNvPr id="8" name="Content Placeholder 7"/>
          <p:cNvSpPr>
            <a:spLocks noGrp="1"/>
          </p:cNvSpPr>
          <p:nvPr>
            <p:ph sz="quarter" idx="14"/>
          </p:nvPr>
        </p:nvSpPr>
        <p:spPr>
          <a:xfrm>
            <a:off x="4572000" y="1981200"/>
            <a:ext cx="3227832" cy="1905000"/>
          </a:xfrm>
        </p:spPr>
        <p:txBody>
          <a:bodyPr/>
          <a:lstStyle/>
          <a:p>
            <a:r>
              <a:rPr lang="en-US" dirty="0">
                <a:solidFill>
                  <a:srgbClr val="009900"/>
                </a:solidFill>
              </a:rPr>
              <a:t>A communicator</a:t>
            </a:r>
          </a:p>
          <a:p>
            <a:r>
              <a:rPr lang="en-US" dirty="0">
                <a:solidFill>
                  <a:srgbClr val="009900"/>
                </a:solidFill>
              </a:rPr>
              <a:t>Encouraging</a:t>
            </a:r>
          </a:p>
          <a:p>
            <a:r>
              <a:rPr lang="en-US" dirty="0">
                <a:solidFill>
                  <a:srgbClr val="009900"/>
                </a:solidFill>
              </a:rPr>
              <a:t>Inspirational</a:t>
            </a:r>
          </a:p>
          <a:p>
            <a:r>
              <a:rPr lang="en-US" dirty="0">
                <a:solidFill>
                  <a:srgbClr val="009900"/>
                </a:solidFill>
              </a:rPr>
              <a:t>Trustworthy </a:t>
            </a:r>
          </a:p>
          <a:p>
            <a:endParaRPr lang="en-US" dirty="0"/>
          </a:p>
        </p:txBody>
      </p:sp>
      <p:sp>
        <p:nvSpPr>
          <p:cNvPr id="9" name="Rectangle 8"/>
          <p:cNvSpPr/>
          <p:nvPr/>
        </p:nvSpPr>
        <p:spPr>
          <a:xfrm>
            <a:off x="748937" y="3886200"/>
            <a:ext cx="7620000" cy="2246769"/>
          </a:xfrm>
          <a:prstGeom prst="rect">
            <a:avLst/>
          </a:prstGeom>
        </p:spPr>
        <p:txBody>
          <a:bodyPr wrap="square">
            <a:spAutoFit/>
          </a:bodyPr>
          <a:lstStyle/>
          <a:p>
            <a:pPr algn="ctr"/>
            <a:r>
              <a:rPr lang="en-US" sz="2000" dirty="0" smtClean="0"/>
              <a:t>Although all of these leadership skills are intertwined in many ways, they have been paired off based on aspects that relate more to the leader’s own disposition and character traits versus aspects that the leader has which provide more influence on the whole team. If a leader learns to develop the qualities on the ‘Self’ side, then it will become easier for a leader to develop the qualities on the ‘Others’ side. All of these qualities are essential to becoming a good leader. </a:t>
            </a:r>
            <a:endParaRPr lang="en-US" sz="2000" dirty="0"/>
          </a:p>
        </p:txBody>
      </p:sp>
    </p:spTree>
    <p:extLst>
      <p:ext uri="{BB962C8B-B14F-4D97-AF65-F5344CB8AC3E}">
        <p14:creationId xmlns:p14="http://schemas.microsoft.com/office/powerpoint/2010/main" val="3904089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FF"/>
                </a:solidFill>
              </a:rPr>
              <a:t>Confident </a:t>
            </a:r>
            <a:r>
              <a:rPr lang="en-US" dirty="0" smtClean="0"/>
              <a:t>&amp;</a:t>
            </a:r>
            <a:r>
              <a:rPr lang="en-US" dirty="0" smtClean="0">
                <a:solidFill>
                  <a:srgbClr val="0000FF"/>
                </a:solidFill>
              </a:rPr>
              <a:t> </a:t>
            </a:r>
            <a:r>
              <a:rPr lang="en-US" dirty="0" smtClean="0">
                <a:solidFill>
                  <a:srgbClr val="009900"/>
                </a:solidFill>
              </a:rPr>
              <a:t>A Communicator </a:t>
            </a:r>
            <a:endParaRPr lang="en-US" dirty="0">
              <a:solidFill>
                <a:srgbClr val="009900"/>
              </a:solidFill>
            </a:endParaRPr>
          </a:p>
        </p:txBody>
      </p:sp>
      <p:sp>
        <p:nvSpPr>
          <p:cNvPr id="3" name="Content Placeholder 2"/>
          <p:cNvSpPr>
            <a:spLocks noGrp="1"/>
          </p:cNvSpPr>
          <p:nvPr>
            <p:ph sz="quarter" idx="13"/>
          </p:nvPr>
        </p:nvSpPr>
        <p:spPr/>
        <p:txBody>
          <a:bodyPr>
            <a:normAutofit lnSpcReduction="10000"/>
          </a:bodyPr>
          <a:lstStyle/>
          <a:p>
            <a:r>
              <a:rPr lang="en-US" dirty="0" smtClean="0">
                <a:solidFill>
                  <a:srgbClr val="0000FF"/>
                </a:solidFill>
              </a:rPr>
              <a:t>A leader must feel confident when he/she speaks</a:t>
            </a:r>
          </a:p>
          <a:p>
            <a:r>
              <a:rPr lang="en-US" dirty="0" smtClean="0">
                <a:solidFill>
                  <a:srgbClr val="0000FF"/>
                </a:solidFill>
              </a:rPr>
              <a:t>Must sound sure of the subject matter</a:t>
            </a:r>
          </a:p>
          <a:p>
            <a:r>
              <a:rPr lang="en-US" dirty="0" smtClean="0">
                <a:solidFill>
                  <a:srgbClr val="0000FF"/>
                </a:solidFill>
              </a:rPr>
              <a:t>Must be able to project his/her voice</a:t>
            </a:r>
          </a:p>
          <a:p>
            <a:r>
              <a:rPr lang="en-US" dirty="0" smtClean="0">
                <a:solidFill>
                  <a:srgbClr val="0000FF"/>
                </a:solidFill>
              </a:rPr>
              <a:t>Must feel comfortable as the leader of the team</a:t>
            </a:r>
          </a:p>
          <a:p>
            <a:pPr lvl="1"/>
            <a:endParaRPr lang="en-US" dirty="0">
              <a:solidFill>
                <a:srgbClr val="0000FF"/>
              </a:solidFill>
            </a:endParaRPr>
          </a:p>
        </p:txBody>
      </p:sp>
      <p:sp>
        <p:nvSpPr>
          <p:cNvPr id="4" name="Content Placeholder 3"/>
          <p:cNvSpPr>
            <a:spLocks noGrp="1"/>
          </p:cNvSpPr>
          <p:nvPr>
            <p:ph sz="quarter" idx="14"/>
          </p:nvPr>
        </p:nvSpPr>
        <p:spPr/>
        <p:txBody>
          <a:bodyPr>
            <a:normAutofit fontScale="92500" lnSpcReduction="20000"/>
          </a:bodyPr>
          <a:lstStyle/>
          <a:p>
            <a:r>
              <a:rPr lang="en-US" dirty="0" smtClean="0">
                <a:solidFill>
                  <a:srgbClr val="009900"/>
                </a:solidFill>
              </a:rPr>
              <a:t>A leader must use his/her confidence to communicate with the team</a:t>
            </a:r>
          </a:p>
          <a:p>
            <a:r>
              <a:rPr lang="en-US" dirty="0" smtClean="0">
                <a:solidFill>
                  <a:srgbClr val="009900"/>
                </a:solidFill>
              </a:rPr>
              <a:t>Must be able to communicate messages to whole team</a:t>
            </a:r>
          </a:p>
          <a:p>
            <a:r>
              <a:rPr lang="en-US" dirty="0" smtClean="0">
                <a:solidFill>
                  <a:srgbClr val="009900"/>
                </a:solidFill>
              </a:rPr>
              <a:t>Must be able to give speeches and/or make decisions to the whole group</a:t>
            </a:r>
            <a:endParaRPr lang="en-US" dirty="0">
              <a:solidFill>
                <a:srgbClr val="009900"/>
              </a:solidFill>
            </a:endParaRPr>
          </a:p>
        </p:txBody>
      </p:sp>
    </p:spTree>
    <p:extLst>
      <p:ext uri="{BB962C8B-B14F-4D97-AF65-F5344CB8AC3E}">
        <p14:creationId xmlns:p14="http://schemas.microsoft.com/office/powerpoint/2010/main" val="1223629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Positive</a:t>
            </a:r>
            <a:r>
              <a:rPr lang="en-US" dirty="0" smtClean="0"/>
              <a:t> &amp; </a:t>
            </a:r>
            <a:r>
              <a:rPr lang="en-US" dirty="0" smtClean="0">
                <a:solidFill>
                  <a:srgbClr val="009900"/>
                </a:solidFill>
              </a:rPr>
              <a:t>Encouraging</a:t>
            </a:r>
            <a:r>
              <a:rPr lang="en-US" dirty="0" smtClean="0"/>
              <a:t> </a:t>
            </a:r>
            <a:endParaRPr lang="en-US" dirty="0"/>
          </a:p>
        </p:txBody>
      </p:sp>
      <p:sp>
        <p:nvSpPr>
          <p:cNvPr id="4" name="Content Placeholder 3"/>
          <p:cNvSpPr>
            <a:spLocks noGrp="1"/>
          </p:cNvSpPr>
          <p:nvPr>
            <p:ph sz="quarter" idx="13"/>
          </p:nvPr>
        </p:nvSpPr>
        <p:spPr/>
        <p:txBody>
          <a:bodyPr>
            <a:normAutofit fontScale="92500" lnSpcReduction="20000"/>
          </a:bodyPr>
          <a:lstStyle/>
          <a:p>
            <a:r>
              <a:rPr lang="en-US" dirty="0" smtClean="0">
                <a:solidFill>
                  <a:srgbClr val="0000FF"/>
                </a:solidFill>
              </a:rPr>
              <a:t>A leader must have a positive disposition</a:t>
            </a:r>
          </a:p>
          <a:p>
            <a:r>
              <a:rPr lang="en-US" dirty="0" smtClean="0">
                <a:solidFill>
                  <a:srgbClr val="0000FF"/>
                </a:solidFill>
              </a:rPr>
              <a:t>Must always persevere and never give up</a:t>
            </a:r>
          </a:p>
          <a:p>
            <a:r>
              <a:rPr lang="en-US" dirty="0" smtClean="0">
                <a:solidFill>
                  <a:srgbClr val="0000FF"/>
                </a:solidFill>
              </a:rPr>
              <a:t>Must look for the up-side in failure</a:t>
            </a:r>
          </a:p>
          <a:p>
            <a:r>
              <a:rPr lang="en-US" dirty="0" smtClean="0">
                <a:solidFill>
                  <a:srgbClr val="0000FF"/>
                </a:solidFill>
              </a:rPr>
              <a:t>Must understand to learn from mistakes and move on</a:t>
            </a:r>
          </a:p>
          <a:p>
            <a:r>
              <a:rPr lang="en-US" dirty="0" smtClean="0">
                <a:solidFill>
                  <a:srgbClr val="0000FF"/>
                </a:solidFill>
              </a:rPr>
              <a:t>Must maintain a pleasant nature throughout the team</a:t>
            </a:r>
            <a:endParaRPr lang="en-US" dirty="0">
              <a:solidFill>
                <a:srgbClr val="0000FF"/>
              </a:solidFill>
            </a:endParaRPr>
          </a:p>
        </p:txBody>
      </p:sp>
      <p:sp>
        <p:nvSpPr>
          <p:cNvPr id="5" name="Content Placeholder 4"/>
          <p:cNvSpPr>
            <a:spLocks noGrp="1"/>
          </p:cNvSpPr>
          <p:nvPr>
            <p:ph sz="quarter" idx="14"/>
          </p:nvPr>
        </p:nvSpPr>
        <p:spPr/>
        <p:txBody>
          <a:bodyPr>
            <a:noAutofit/>
          </a:bodyPr>
          <a:lstStyle/>
          <a:p>
            <a:r>
              <a:rPr lang="en-US" sz="2000" dirty="0" smtClean="0">
                <a:solidFill>
                  <a:srgbClr val="009900"/>
                </a:solidFill>
              </a:rPr>
              <a:t>A leader must use his/her positive attitude to help the team</a:t>
            </a:r>
          </a:p>
          <a:p>
            <a:r>
              <a:rPr lang="en-US" sz="2000" dirty="0" smtClean="0">
                <a:solidFill>
                  <a:srgbClr val="009900"/>
                </a:solidFill>
              </a:rPr>
              <a:t>Must always encourage the team, even in times of difficulty</a:t>
            </a:r>
          </a:p>
          <a:p>
            <a:r>
              <a:rPr lang="en-US" sz="2000" dirty="0" smtClean="0">
                <a:solidFill>
                  <a:srgbClr val="009900"/>
                </a:solidFill>
              </a:rPr>
              <a:t>Must maintain a positive attitude </a:t>
            </a:r>
          </a:p>
          <a:p>
            <a:r>
              <a:rPr lang="en-US" sz="2000" dirty="0" smtClean="0">
                <a:solidFill>
                  <a:srgbClr val="009900"/>
                </a:solidFill>
              </a:rPr>
              <a:t>Must always encourage the team to be determined for success</a:t>
            </a:r>
          </a:p>
        </p:txBody>
      </p:sp>
    </p:spTree>
    <p:extLst>
      <p:ext uri="{BB962C8B-B14F-4D97-AF65-F5344CB8AC3E}">
        <p14:creationId xmlns:p14="http://schemas.microsoft.com/office/powerpoint/2010/main" val="33719881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Passionate</a:t>
            </a:r>
            <a:r>
              <a:rPr lang="en-US" dirty="0" smtClean="0"/>
              <a:t> &amp; </a:t>
            </a:r>
            <a:r>
              <a:rPr lang="en-US" dirty="0" smtClean="0">
                <a:solidFill>
                  <a:srgbClr val="009900"/>
                </a:solidFill>
              </a:rPr>
              <a:t>Inspirational </a:t>
            </a:r>
            <a:endParaRPr lang="en-US" dirty="0">
              <a:solidFill>
                <a:srgbClr val="009900"/>
              </a:solidFill>
            </a:endParaRPr>
          </a:p>
        </p:txBody>
      </p:sp>
      <p:sp>
        <p:nvSpPr>
          <p:cNvPr id="4" name="Content Placeholder 3"/>
          <p:cNvSpPr>
            <a:spLocks noGrp="1"/>
          </p:cNvSpPr>
          <p:nvPr>
            <p:ph sz="quarter" idx="13"/>
          </p:nvPr>
        </p:nvSpPr>
        <p:spPr/>
        <p:txBody>
          <a:bodyPr>
            <a:noAutofit/>
          </a:bodyPr>
          <a:lstStyle/>
          <a:p>
            <a:r>
              <a:rPr lang="en-US" sz="2175" dirty="0" smtClean="0">
                <a:solidFill>
                  <a:srgbClr val="0000FF"/>
                </a:solidFill>
              </a:rPr>
              <a:t>A leader must be passionate about what he/she is leading</a:t>
            </a:r>
          </a:p>
          <a:p>
            <a:r>
              <a:rPr lang="en-US" sz="2175" dirty="0" smtClean="0">
                <a:solidFill>
                  <a:srgbClr val="0000FF"/>
                </a:solidFill>
              </a:rPr>
              <a:t>Must care deeply about the subject matter</a:t>
            </a:r>
          </a:p>
          <a:p>
            <a:r>
              <a:rPr lang="en-US" sz="2175" dirty="0" smtClean="0">
                <a:solidFill>
                  <a:srgbClr val="0000FF"/>
                </a:solidFill>
              </a:rPr>
              <a:t>Must be willing to strive to achieve the goal</a:t>
            </a:r>
          </a:p>
          <a:p>
            <a:r>
              <a:rPr lang="en-US" sz="2175" dirty="0" smtClean="0">
                <a:solidFill>
                  <a:srgbClr val="0000FF"/>
                </a:solidFill>
              </a:rPr>
              <a:t>Must be motivated by the subject matter </a:t>
            </a:r>
            <a:endParaRPr lang="en-US" sz="2175" dirty="0">
              <a:solidFill>
                <a:srgbClr val="0000FF"/>
              </a:solidFill>
            </a:endParaRPr>
          </a:p>
        </p:txBody>
      </p:sp>
      <p:sp>
        <p:nvSpPr>
          <p:cNvPr id="5" name="Content Placeholder 4"/>
          <p:cNvSpPr>
            <a:spLocks noGrp="1"/>
          </p:cNvSpPr>
          <p:nvPr>
            <p:ph sz="quarter" idx="14"/>
          </p:nvPr>
        </p:nvSpPr>
        <p:spPr/>
        <p:txBody>
          <a:bodyPr>
            <a:normAutofit fontScale="92500" lnSpcReduction="20000"/>
          </a:bodyPr>
          <a:lstStyle/>
          <a:p>
            <a:r>
              <a:rPr lang="en-US" dirty="0" smtClean="0">
                <a:solidFill>
                  <a:srgbClr val="009900"/>
                </a:solidFill>
              </a:rPr>
              <a:t>A leader must use his/her passion about the goal to inspire the rest of the team</a:t>
            </a:r>
          </a:p>
          <a:p>
            <a:r>
              <a:rPr lang="en-US" dirty="0" smtClean="0">
                <a:solidFill>
                  <a:srgbClr val="009900"/>
                </a:solidFill>
              </a:rPr>
              <a:t>Must use his/her passion to cause other team member to strive to achieve the goal</a:t>
            </a:r>
          </a:p>
          <a:p>
            <a:r>
              <a:rPr lang="en-US" dirty="0" smtClean="0">
                <a:solidFill>
                  <a:srgbClr val="009900"/>
                </a:solidFill>
              </a:rPr>
              <a:t>Must inspire the team to become more interested and engaged</a:t>
            </a:r>
            <a:endParaRPr lang="en-US" dirty="0">
              <a:solidFill>
                <a:srgbClr val="009900"/>
              </a:solidFill>
            </a:endParaRPr>
          </a:p>
        </p:txBody>
      </p:sp>
    </p:spTree>
    <p:extLst>
      <p:ext uri="{BB962C8B-B14F-4D97-AF65-F5344CB8AC3E}">
        <p14:creationId xmlns:p14="http://schemas.microsoft.com/office/powerpoint/2010/main" val="632009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Honest</a:t>
            </a:r>
            <a:r>
              <a:rPr lang="en-US" dirty="0" smtClean="0"/>
              <a:t> &amp; </a:t>
            </a:r>
            <a:r>
              <a:rPr lang="en-US" dirty="0" smtClean="0">
                <a:solidFill>
                  <a:srgbClr val="009900"/>
                </a:solidFill>
              </a:rPr>
              <a:t>Trustworthy</a:t>
            </a:r>
            <a:endParaRPr lang="en-US" dirty="0">
              <a:solidFill>
                <a:srgbClr val="009900"/>
              </a:solidFill>
            </a:endParaRPr>
          </a:p>
        </p:txBody>
      </p:sp>
      <p:sp>
        <p:nvSpPr>
          <p:cNvPr id="4" name="Content Placeholder 3"/>
          <p:cNvSpPr>
            <a:spLocks noGrp="1"/>
          </p:cNvSpPr>
          <p:nvPr>
            <p:ph sz="quarter" idx="13"/>
          </p:nvPr>
        </p:nvSpPr>
        <p:spPr/>
        <p:txBody>
          <a:bodyPr>
            <a:normAutofit lnSpcReduction="10000"/>
          </a:bodyPr>
          <a:lstStyle/>
          <a:p>
            <a:r>
              <a:rPr lang="en-US" dirty="0">
                <a:solidFill>
                  <a:srgbClr val="0000FF"/>
                </a:solidFill>
              </a:rPr>
              <a:t>A</a:t>
            </a:r>
            <a:r>
              <a:rPr lang="en-US" dirty="0" smtClean="0">
                <a:solidFill>
                  <a:srgbClr val="0000FF"/>
                </a:solidFill>
              </a:rPr>
              <a:t> leader must be honest in order to gain respect from the team</a:t>
            </a:r>
          </a:p>
          <a:p>
            <a:r>
              <a:rPr lang="en-US" dirty="0" smtClean="0">
                <a:solidFill>
                  <a:srgbClr val="0000FF"/>
                </a:solidFill>
              </a:rPr>
              <a:t>Must continue standing by his/her morals</a:t>
            </a:r>
          </a:p>
          <a:p>
            <a:r>
              <a:rPr lang="en-US" dirty="0" smtClean="0">
                <a:solidFill>
                  <a:srgbClr val="0000FF"/>
                </a:solidFill>
              </a:rPr>
              <a:t>Must be honest about himself/herself</a:t>
            </a:r>
            <a:endParaRPr lang="en-US" dirty="0">
              <a:solidFill>
                <a:srgbClr val="0000FF"/>
              </a:solidFill>
            </a:endParaRPr>
          </a:p>
        </p:txBody>
      </p:sp>
      <p:sp>
        <p:nvSpPr>
          <p:cNvPr id="5" name="Content Placeholder 4"/>
          <p:cNvSpPr>
            <a:spLocks noGrp="1"/>
          </p:cNvSpPr>
          <p:nvPr>
            <p:ph sz="quarter" idx="14"/>
          </p:nvPr>
        </p:nvSpPr>
        <p:spPr/>
        <p:txBody>
          <a:bodyPr>
            <a:normAutofit fontScale="85000" lnSpcReduction="10000"/>
          </a:bodyPr>
          <a:lstStyle/>
          <a:p>
            <a:r>
              <a:rPr lang="en-US" dirty="0" smtClean="0">
                <a:solidFill>
                  <a:srgbClr val="009900"/>
                </a:solidFill>
              </a:rPr>
              <a:t>A leader must use his/her honesty in order to gain trust from the team</a:t>
            </a:r>
          </a:p>
          <a:p>
            <a:r>
              <a:rPr lang="en-US" dirty="0" smtClean="0">
                <a:solidFill>
                  <a:srgbClr val="009900"/>
                </a:solidFill>
              </a:rPr>
              <a:t>Must show honesty so the team feels that anyone can come to the leader with problems or concerns</a:t>
            </a:r>
          </a:p>
          <a:p>
            <a:r>
              <a:rPr lang="en-US" dirty="0" smtClean="0">
                <a:solidFill>
                  <a:srgbClr val="009900"/>
                </a:solidFill>
              </a:rPr>
              <a:t>With trust comes respect</a:t>
            </a:r>
          </a:p>
          <a:p>
            <a:pPr lvl="1"/>
            <a:r>
              <a:rPr lang="en-US" dirty="0" smtClean="0">
                <a:solidFill>
                  <a:srgbClr val="009900"/>
                </a:solidFill>
              </a:rPr>
              <a:t>Respect is important in a team</a:t>
            </a:r>
            <a:endParaRPr lang="en-US" dirty="0">
              <a:solidFill>
                <a:srgbClr val="009900"/>
              </a:solidFill>
            </a:endParaRPr>
          </a:p>
        </p:txBody>
      </p:sp>
    </p:spTree>
    <p:extLst>
      <p:ext uri="{BB962C8B-B14F-4D97-AF65-F5344CB8AC3E}">
        <p14:creationId xmlns:p14="http://schemas.microsoft.com/office/powerpoint/2010/main" val="26592932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TotalTime>
  <Words>401</Words>
  <Application>Microsoft Office PowerPoint</Application>
  <PresentationFormat>On-screen Show (4:3)</PresentationFormat>
  <Paragraphs>45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Pushpin</vt:lpstr>
      <vt:lpstr>Self vs. Others</vt:lpstr>
      <vt:lpstr>Self         vs.     Others</vt:lpstr>
      <vt:lpstr>Confident &amp; A Communicator </vt:lpstr>
      <vt:lpstr>Positive &amp; Encouraging </vt:lpstr>
      <vt:lpstr>Passionate &amp; Inspirational </vt:lpstr>
      <vt:lpstr>Honest &amp; Trustworthy</vt:lpstr>
    </vt:vector>
  </TitlesOfParts>
  <Company>Cary Academy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vs. Others</dc:title>
  <dc:creator>Ivana Premasinghe</dc:creator>
  <cp:lastModifiedBy>Ivana Premasinghe</cp:lastModifiedBy>
  <cp:revision>1</cp:revision>
  <dcterms:created xsi:type="dcterms:W3CDTF">2014-05-03T23:42:10Z</dcterms:created>
  <dcterms:modified xsi:type="dcterms:W3CDTF">2014-05-03T23:45:49Z</dcterms:modified>
</cp:coreProperties>
</file>